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custDataLst>
    <p:tags r:id="rId2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9A679-156B-4B41-A7C5-B435FFF895E8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A68A70-4F7B-41F3-AA19-B5BDE379BC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A1F2F-7EA1-4CEE-A730-5EBF02DEB71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47BD48-AA0B-4167-8B12-2A679770B93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D5FF-A6CE-4C8E-8A35-370944B44453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8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4E67-E46B-4A48-BFEA-33DF7BA3E4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271C-66B9-4515-8EAD-9B3181487D5E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DC6B-BB9A-469A-98BE-EE30A1DF11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8631-7D93-4FDF-91D4-31E1E44EC970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78FF-9BB2-4B8F-853D-71BD48AA12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058B-3249-444C-957D-BCABA58A1EA7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8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9545-17F7-4DF2-A700-239474F797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DA8A-99C7-4DA7-8B49-7DC65FD4760B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1970-8E1E-4ECE-B6C2-EBE2DE199F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64B8-056C-411E-B46D-AFDE553DD70A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649D-1B1C-4D05-8F88-1CA0A6C582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3C79F-0723-42C4-8330-D8CBBE8FE19A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C5F6-80BA-4D29-87DE-B66DA949E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4279-4B2A-44F6-B24D-24AD50DC63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A6BB-0374-42B8-B652-0392744A0D68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4BB5-D840-4E6D-AC87-3981D5231CF6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DA5F-3A24-49CB-81FD-E8DC1C90FC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1B4C-2A37-43CA-BA5D-A20B59D04DB2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3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5DA8-A4E4-412B-BAE9-5970BBFB76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C915-C4E9-4E34-BCC1-C13174C7FF34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EF62-D96E-4F5D-B78A-9DB0E596F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7FD1-98A5-4D8F-A9BF-5B626DA60C9F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0A4F-050C-4D6B-8F29-01476AE967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CA40-AF19-4063-AC80-52CC37FC8973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2F1D-E0E5-42E3-8CB2-88C0EEB23D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0FC9-033E-4CF3-9CC4-41727BB39B02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A4CE-651D-4770-8DFF-D329EC8B70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E0B5-C982-4FBF-9025-2B8D422CAEB8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CDB7-279B-432A-A1B2-C780B6C1C4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07BF-EF8B-4371-BAAA-49FC88D00032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47A2-99FC-4857-9E8E-6A633527BF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999C-F4D8-46B3-A475-97CCEDEC3EF6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D456-D49E-4E8D-9FEC-89CC9E2460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7C4A-7D65-4EDF-A330-317CBFBCD0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BF4B-6B06-4239-9BF8-E7D34E4B99BF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B735-7E20-4E51-9F8A-5B2340105537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82C0-068A-4303-AC7C-24EF8DE199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130D-5977-4510-8ADC-3B49A9600864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3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4BD6-0B1C-407F-B9A1-E54E7A897E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DD42-A2B9-4F37-B3C9-C11558A439AE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CA86-400C-485A-A201-5AF310E1BD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A470-0621-4CDC-9D0C-B6C2E0495852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DBAF-90F2-4B79-A121-443F19A6AB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0D94ED-6CE0-4DF0-8025-4CD1F6F12338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079640-53B5-4C34-80F5-B2B16C0B5F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4" r:id="rId2"/>
    <p:sldLayoutId id="2147483804" r:id="rId3"/>
    <p:sldLayoutId id="2147483793" r:id="rId4"/>
    <p:sldLayoutId id="2147483805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41B2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0FE2D3C-19F4-4E01-B365-F22D44748A96}" type="datetimeFigureOut">
              <a:rPr lang="fr-FR"/>
              <a:pPr>
                <a:defRPr/>
              </a:pPr>
              <a:t>22/10/2010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C74899-FD4F-43BD-AB0D-A68F8828F8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2" r:id="rId2"/>
    <p:sldLayoutId id="2147483807" r:id="rId3"/>
    <p:sldLayoutId id="2147483801" r:id="rId4"/>
    <p:sldLayoutId id="2147483808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41B2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Willy Grasset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1000" b="1" i="1" dirty="0" smtClean="0"/>
              <a:t>6</a:t>
            </a:r>
            <a:r>
              <a:rPr lang="fr-FR" sz="1000" b="1" i="1" baseline="30000" dirty="0" smtClean="0"/>
              <a:t>ème</a:t>
            </a:r>
            <a:r>
              <a:rPr lang="fr-FR" sz="1000" b="1" i="1" dirty="0" smtClean="0"/>
              <a:t> Journée de Pathologie de l’Appareil Locomoteur de l’Hôpital Sud de Grenoble</a:t>
            </a:r>
            <a:endParaRPr lang="fr-FR" sz="1000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traitement chirurgical des </a:t>
            </a:r>
            <a:r>
              <a:rPr lang="fr-FR" sz="400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tendinopathies</a:t>
            </a:r>
            <a:r>
              <a:rPr lang="fr-FR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fr-FR" sz="400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fibulaires</a:t>
            </a:r>
            <a:r>
              <a:rPr lang="fr-FR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(luxations exclues)</a:t>
            </a:r>
            <a:endParaRPr lang="fr-FR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7" name="Picture 2" descr="http://www.offre-emploi-sante.fr/upload/RECRUTEUR_75_LOGO_chu%20greno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englishblazere.free.fr/images/UJF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7588" y="7245350"/>
            <a:ext cx="47593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englishblazere.free.fr/images/UJF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125" y="6092825"/>
            <a:ext cx="1666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Synovectomie et suture de la fissure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Technique chirurgicale</a:t>
            </a:r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37891" name="Image 3" descr="DSCN03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338" y="2060575"/>
            <a:ext cx="34893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Fermeture du rétinaculum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Technique chirurgicale</a:t>
            </a:r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38915" name="Image 3" descr="DSCN03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813" y="2060575"/>
            <a:ext cx="35083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Ostéotomie de valgisation type Dwyer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Technique chirurgicale</a:t>
            </a:r>
            <a:endParaRPr lang="fr-FR"/>
          </a:p>
        </p:txBody>
      </p:sp>
      <p:pic>
        <p:nvPicPr>
          <p:cNvPr id="39939" name="Image 3" descr="IMAG0277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78050"/>
            <a:ext cx="3240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Image 5" descr="IMAG0276.jp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78050"/>
            <a:ext cx="32400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13 patients revus</a:t>
            </a:r>
          </a:p>
          <a:p>
            <a:pPr eaLnBrk="1" hangingPunct="1"/>
            <a:r>
              <a:rPr lang="fr-FR" smtClean="0"/>
              <a:t>Examinateur indépendant</a:t>
            </a:r>
          </a:p>
          <a:p>
            <a:pPr eaLnBrk="1" hangingPunct="1"/>
            <a:r>
              <a:rPr lang="fr-FR" smtClean="0"/>
              <a:t>Score objectif : score de Kitaoka</a:t>
            </a:r>
          </a:p>
          <a:p>
            <a:pPr eaLnBrk="1" hangingPunct="1"/>
            <a:r>
              <a:rPr lang="fr-FR" smtClean="0"/>
              <a:t>Score subjectif : appréciation du patient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Méthode de révision</a:t>
            </a:r>
            <a:endParaRPr lang="fr-FR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200" dirty="0" smtClean="0"/>
              <a:t>Pas de complication locale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dirty="0" smtClean="0"/>
              <a:t>1 phlébite + embolie pulmonaire (sans séquelles)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dirty="0" smtClean="0"/>
              <a:t>Pas de </a:t>
            </a:r>
            <a:r>
              <a:rPr lang="fr-FR" sz="2200" dirty="0" err="1" smtClean="0"/>
              <a:t>réintervention</a:t>
            </a: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r>
              <a:rPr lang="fr-FR" sz="2200" u="sng" dirty="0" smtClean="0"/>
              <a:t>Recul moyen </a:t>
            </a:r>
            <a:r>
              <a:rPr lang="fr-FR" sz="2200" dirty="0" smtClean="0"/>
              <a:t>: 3.6+/-3.8 ans (4mois-13ans)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u="sng" dirty="0" smtClean="0"/>
              <a:t>Délai reprise du sport </a:t>
            </a:r>
            <a:r>
              <a:rPr lang="fr-FR" sz="2200" dirty="0" smtClean="0"/>
              <a:t>: 8.5+/-10.4 mois (3 mois-3 ans)</a:t>
            </a:r>
          </a:p>
          <a:p>
            <a:pPr eaLnBrk="1" hangingPunct="1">
              <a:lnSpc>
                <a:spcPct val="80000"/>
              </a:lnSpc>
            </a:pPr>
            <a:r>
              <a:rPr lang="fr-FR" sz="2200" u="sng" dirty="0" smtClean="0"/>
              <a:t>Durée d’arrêt de travail </a:t>
            </a:r>
            <a:r>
              <a:rPr lang="fr-FR" sz="2200" dirty="0" smtClean="0"/>
              <a:t>: 2.5+/-1.9 mois (0-6 mois)</a:t>
            </a:r>
          </a:p>
          <a:p>
            <a:pPr eaLnBrk="1" hangingPunct="1">
              <a:lnSpc>
                <a:spcPct val="80000"/>
              </a:lnSpc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r>
              <a:rPr lang="fr-FR" sz="2200" u="sng" dirty="0" smtClean="0"/>
              <a:t>Appréciation</a:t>
            </a:r>
            <a:r>
              <a:rPr lang="fr-FR" sz="2200" dirty="0" smtClean="0"/>
              <a:t> : </a:t>
            </a:r>
            <a:r>
              <a:rPr lang="fr-FR" sz="2200" b="1" dirty="0" smtClean="0">
                <a:solidFill>
                  <a:schemeClr val="accent2"/>
                </a:solidFill>
              </a:rPr>
              <a:t>12 satisfaits ou très satisfaits, 1 déçu</a:t>
            </a: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r>
              <a:rPr lang="fr-FR" sz="2200" u="sng" smtClean="0"/>
              <a:t>Kitaoka</a:t>
            </a:r>
            <a:r>
              <a:rPr lang="fr-FR" sz="2200" u="sng" dirty="0" smtClean="0"/>
              <a:t> </a:t>
            </a:r>
            <a:r>
              <a:rPr lang="fr-FR" sz="2200" u="sng" dirty="0" smtClean="0"/>
              <a:t>post-op </a:t>
            </a:r>
            <a:r>
              <a:rPr lang="fr-FR" sz="2200" dirty="0" smtClean="0"/>
              <a:t>: </a:t>
            </a:r>
            <a:r>
              <a:rPr lang="fr-FR" sz="2200" b="1" dirty="0" smtClean="0">
                <a:solidFill>
                  <a:schemeClr val="accent2"/>
                </a:solidFill>
              </a:rPr>
              <a:t>90.1+/-11 (64-100)</a:t>
            </a:r>
          </a:p>
          <a:p>
            <a:pPr eaLnBrk="1" hangingPunct="1">
              <a:lnSpc>
                <a:spcPct val="80000"/>
              </a:lnSpc>
            </a:pPr>
            <a:endParaRPr lang="fr-FR" sz="2200" b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1600" b="1" dirty="0" smtClean="0">
                <a:solidFill>
                  <a:schemeClr val="accent2"/>
                </a:solidFill>
              </a:rPr>
              <a:t>AMELIORATION STATISTIQUEMENT SIGNIFICATIVE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1600" b="1" dirty="0" smtClean="0">
                <a:solidFill>
                  <a:schemeClr val="accent2"/>
                </a:solidFill>
              </a:rPr>
              <a:t>(p&lt;0.0001)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Résultats</a:t>
            </a:r>
            <a:endParaRPr lang="fr-FR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4000"/>
            <a:ext cx="8291513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200" smtClean="0"/>
              <a:t>Krause et Brodsky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20 patients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Score AOFAS post-op = 85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z="1400" i="1" smtClean="0">
                <a:solidFill>
                  <a:srgbClr val="0033CC"/>
                </a:solidFill>
              </a:rPr>
              <a:t>Krause JO, Brodsky JW: Peroneus brevis tendon tears: Pathophysiology, surgical reconstruction, and clinical results. Foot Ankle Int 1998;19:271-279</a:t>
            </a:r>
            <a:endParaRPr lang="fr-FR" sz="1400" i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22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sz="2200" smtClean="0"/>
              <a:t>Saxena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41 patients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Score AOFAS pré-op=52 post-op=89.7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z="1400" i="1" smtClean="0">
                <a:solidFill>
                  <a:srgbClr val="0033CC"/>
                </a:solidFill>
              </a:rPr>
              <a:t>Saxena A, Cassidy A. Peroneal tendon injuries: an evaluation of 49 tears in 41patients. J Foot Ankle Surg. 2003;42:215-20</a:t>
            </a:r>
            <a:endParaRPr lang="fr-FR" sz="1400" i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14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sz="2200" smtClean="0"/>
              <a:t>Wapner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7 patients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6 patients très satisfaits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z="1400" i="1" smtClean="0">
                <a:solidFill>
                  <a:srgbClr val="0033CC"/>
                </a:solidFill>
              </a:rPr>
              <a:t>Wapner KL, Taras JS, Lin SS, Chao W. Staged reconstruction for chronic rupture of both peroneal tendons using Hunter rod and flexor hallucis longus tendon transfer: a long-term followup study. Foot Ankle Int. 2006;27: 591-7</a:t>
            </a:r>
            <a:endParaRPr lang="fr-FR" sz="1400" i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1400" smtClean="0">
              <a:solidFill>
                <a:srgbClr val="0033CC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La littérature</a:t>
            </a:r>
            <a:endParaRPr lang="fr-FR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Pathologie sous estimée</a:t>
            </a:r>
          </a:p>
          <a:p>
            <a:pPr eaLnBrk="1" hangingPunct="1"/>
            <a:r>
              <a:rPr lang="fr-FR" smtClean="0"/>
              <a:t>Examen clinique soigneux</a:t>
            </a:r>
          </a:p>
          <a:p>
            <a:pPr eaLnBrk="1" hangingPunct="1"/>
            <a:r>
              <a:rPr lang="fr-FR" smtClean="0"/>
              <a:t>Traitement initialement médical ou orthopédique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En cas d’échec:</a:t>
            </a:r>
          </a:p>
          <a:p>
            <a:pPr lvl="1" eaLnBrk="1" hangingPunct="1"/>
            <a:r>
              <a:rPr lang="fr-FR" smtClean="0"/>
              <a:t>Traitement chirurgical</a:t>
            </a:r>
          </a:p>
          <a:p>
            <a:pPr lvl="1" eaLnBrk="1" hangingPunct="1"/>
            <a:r>
              <a:rPr lang="fr-FR" smtClean="0"/>
              <a:t>Technique reproductible</a:t>
            </a:r>
          </a:p>
          <a:p>
            <a:pPr lvl="1" eaLnBrk="1" hangingPunct="1"/>
            <a:r>
              <a:rPr lang="fr-FR" smtClean="0"/>
              <a:t>Amélioration fonctionnelle significative</a:t>
            </a:r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Conclusion</a:t>
            </a:r>
            <a:endParaRPr lang="fr-FR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Espace réservé du contenu 3" descr="IMAG0478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4613" y="0"/>
            <a:ext cx="9218613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Décrite initialement par </a:t>
            </a:r>
            <a:r>
              <a:rPr lang="fr-FR" dirty="0" err="1" smtClean="0"/>
              <a:t>Monteggia</a:t>
            </a:r>
            <a:r>
              <a:rPr lang="fr-FR" dirty="0" smtClean="0"/>
              <a:t> en 1813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Définition: </a:t>
            </a:r>
            <a:r>
              <a:rPr lang="fr-FR" dirty="0" err="1" smtClean="0"/>
              <a:t>tendinose</a:t>
            </a:r>
            <a:r>
              <a:rPr lang="fr-FR" dirty="0" smtClean="0"/>
              <a:t> (tendinite et </a:t>
            </a:r>
            <a:r>
              <a:rPr lang="fr-FR" dirty="0" err="1" smtClean="0"/>
              <a:t>ténosynovite</a:t>
            </a:r>
            <a:r>
              <a:rPr lang="fr-FR" dirty="0" smtClean="0"/>
              <a:t>) avec ou sans fissure, avec ou sans rupture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Pathologie sous estimée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Doit être évoquée dans le bilan d’une douleur latérale de cheville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Le traitement est avant tout orthopédique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Quel est la place du traitement chirurgical?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Introduction</a:t>
            </a:r>
            <a:endParaRPr lang="fr-FR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Rappel anatomique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29698" name="Espace réservé du contenu 4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FR" smtClean="0"/>
          </a:p>
          <a:p>
            <a:pPr eaLnBrk="1" hangingPunct="1"/>
            <a:r>
              <a:rPr lang="fr-FR" smtClean="0"/>
              <a:t>Muscles court et long fibulaire</a:t>
            </a:r>
          </a:p>
          <a:p>
            <a:pPr eaLnBrk="1" hangingPunct="1"/>
            <a:r>
              <a:rPr lang="fr-FR" smtClean="0"/>
              <a:t>Gouttière rétro-malléolaire</a:t>
            </a:r>
          </a:p>
          <a:p>
            <a:pPr eaLnBrk="1" hangingPunct="1"/>
            <a:r>
              <a:rPr lang="fr-FR" smtClean="0"/>
              <a:t>Gaine commune qui se divise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Stabilité de la cheville</a:t>
            </a:r>
          </a:p>
          <a:p>
            <a:pPr eaLnBrk="1" hangingPunct="1"/>
            <a:endParaRPr lang="fr-FR" smtClean="0"/>
          </a:p>
        </p:txBody>
      </p:sp>
      <p:pic>
        <p:nvPicPr>
          <p:cNvPr id="29699" name="Image 7" descr="Gray44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444875"/>
            <a:ext cx="46545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ATCD entorses, traumatismes</a:t>
            </a:r>
          </a:p>
          <a:p>
            <a:pPr eaLnBrk="1" hangingPunct="1"/>
            <a:r>
              <a:rPr lang="fr-FR" dirty="0" smtClean="0"/>
              <a:t>ATCD d’instabilité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Tuméfaction rétro-malléolaire</a:t>
            </a:r>
          </a:p>
          <a:p>
            <a:pPr eaLnBrk="1" hangingPunct="1"/>
            <a:r>
              <a:rPr lang="fr-FR" dirty="0" smtClean="0"/>
              <a:t>Douleur à l’éversion contrariée</a:t>
            </a:r>
          </a:p>
          <a:p>
            <a:pPr eaLnBrk="1" hangingPunct="1"/>
            <a:r>
              <a:rPr lang="fr-FR" dirty="0" smtClean="0"/>
              <a:t>Absence </a:t>
            </a:r>
            <a:r>
              <a:rPr lang="fr-FR" smtClean="0"/>
              <a:t>de laxité</a:t>
            </a:r>
          </a:p>
          <a:p>
            <a:pPr eaLnBrk="1" hangingPunct="1"/>
            <a:r>
              <a:rPr lang="fr-FR" dirty="0" smtClean="0"/>
              <a:t>Recherche de troubles statiques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Rappel clinique</a:t>
            </a:r>
            <a:endParaRPr lang="fr-FR"/>
          </a:p>
        </p:txBody>
      </p:sp>
      <p:pic>
        <p:nvPicPr>
          <p:cNvPr id="30723" name="Image 3" descr="IMAG02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25" y="1341438"/>
            <a:ext cx="34004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Médical et orthopédique de première intention: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Antalgiques et AINS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Repos sportif, diminution des activités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Semelle avec coin </a:t>
            </a:r>
            <a:r>
              <a:rPr lang="fr-FR" dirty="0" err="1" smtClean="0"/>
              <a:t>talonnier</a:t>
            </a:r>
            <a:r>
              <a:rPr lang="fr-FR" dirty="0" smtClean="0"/>
              <a:t> postéro latéral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Immobilisation lors des poussées douloureuses : attelle, botte plâtrée de marche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Physiothérapie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3 à 6 mois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Efficacité +++ sur les lésions non </a:t>
            </a:r>
            <a:r>
              <a:rPr lang="fr-FR" dirty="0" err="1" smtClean="0"/>
              <a:t>fissuraires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Traitement</a:t>
            </a:r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437063"/>
            <a:ext cx="14382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fr-FR" sz="44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fr-FR" sz="4400" smtClean="0"/>
              <a:t>Si le traitement orthopédique est un échec, quel est l’intérêt du traitement chirurgical?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2771" name="Picture 2" descr="http://www.hypnosisandsuggestion.org/assets/images/scal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75" y="4724400"/>
            <a:ext cx="1860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Étude rétrospective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13 patients, 5 femmes, 8 hommes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Age moyen 52.6 +/- 4.6 ans (45-60)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Traitement médical de 3 mois minimum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Score de </a:t>
            </a:r>
            <a:r>
              <a:rPr lang="fr-FR" dirty="0" err="1" smtClean="0"/>
              <a:t>Kitaoka</a:t>
            </a:r>
            <a:r>
              <a:rPr lang="fr-FR" dirty="0" smtClean="0"/>
              <a:t> pré-op: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			46.7+/-17.1 (25-69)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1 </a:t>
            </a:r>
            <a:r>
              <a:rPr lang="fr-FR" dirty="0" err="1" smtClean="0"/>
              <a:t>ténosynovite</a:t>
            </a:r>
            <a:r>
              <a:rPr lang="fr-FR" dirty="0" smtClean="0"/>
              <a:t> pure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8 fissurations du CF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2 fissurations du CF+LF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1 rupture des deux tendons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 smtClean="0"/>
              <a:t>6 varus de l’arrière pied 4.6+/-1.5° (3-7)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La série </a:t>
            </a:r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33795" name="Image 3" descr="Sans titr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13" y="1373188"/>
            <a:ext cx="32083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Abord de la partie postéro-latérale de la cheville</a:t>
            </a:r>
          </a:p>
          <a:p>
            <a:pPr eaLnBrk="1" hangingPunct="1"/>
            <a:r>
              <a:rPr lang="fr-FR" smtClean="0"/>
              <a:t>Préservation du nerf sural</a:t>
            </a:r>
          </a:p>
          <a:p>
            <a:pPr eaLnBrk="1" hangingPunct="1"/>
            <a:r>
              <a:rPr lang="fr-FR" smtClean="0"/>
              <a:t>Ouverture du rétinaculum en arrière de la fibula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Technique chirurgicale</a:t>
            </a:r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35843" name="Image 3" descr="DSCN03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175" y="2997200"/>
            <a:ext cx="27876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Mise en évidence de la fissure et de la ténosynovite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solidFill>
                  <a:schemeClr val="accent2"/>
                </a:solidFill>
              </a:rPr>
              <a:t>Technique chirurgicale</a:t>
            </a:r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36867" name="Image 3" descr="DSCN03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00" y="2276475"/>
            <a:ext cx="33274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&quot;/&gt;&lt;property id=&quot;20307&quot; value=&quot;256&quot;/&gt;&lt;/object&gt;&lt;object type=&quot;3&quot; unique_id=&quot;10005&quot;&gt;&lt;property id=&quot;20148&quot; value=&quot;5&quot;/&gt;&lt;property id=&quot;20300&quot; value=&quot;Diapositive 2&quot;/&gt;&lt;property id=&quot;20307&quot; value=&quot;257&quot;/&gt;&lt;/object&gt;&lt;object type=&quot;3&quot; unique_id=&quot;10006&quot;&gt;&lt;property id=&quot;20148&quot; value=&quot;5&quot;/&gt;&lt;property id=&quot;20300&quot; value=&quot;Diapositive 3&quot;/&gt;&lt;property id=&quot;20307&quot; value=&quot;258&quot;/&gt;&lt;/object&gt;&lt;object type=&quot;3&quot; unique_id=&quot;10007&quot;&gt;&lt;property id=&quot;20148&quot; value=&quot;5&quot;/&gt;&lt;property id=&quot;20300&quot; value=&quot;Diapositive 4&quot;/&gt;&lt;property id=&quot;20307&quot; value=&quot;259&quot;/&gt;&lt;/object&gt;&lt;object type=&quot;3&quot; unique_id=&quot;10008&quot;&gt;&lt;property id=&quot;20148&quot; value=&quot;5&quot;/&gt;&lt;property id=&quot;20300&quot; value=&quot;Diapositive 5&quot;/&gt;&lt;property id=&quot;20307&quot; value=&quot;260&quot;/&gt;&lt;/object&gt;&lt;object type=&quot;3&quot; unique_id=&quot;10009&quot;&gt;&lt;property id=&quot;20148&quot; value=&quot;5&quot;/&gt;&lt;property id=&quot;20300&quot; value=&quot;Diapositive 6&quot;/&gt;&lt;property id=&quot;20307&quot; value=&quot;261&quot;/&gt;&lt;/object&gt;&lt;object type=&quot;3&quot; unique_id=&quot;10010&quot;&gt;&lt;property id=&quot;20148&quot; value=&quot;5&quot;/&gt;&lt;property id=&quot;20300&quot; value=&quot;Diapositive 7&quot;/&gt;&lt;property id=&quot;20307&quot; value=&quot;264&quot;/&gt;&lt;/object&gt;&lt;object type=&quot;3&quot; unique_id=&quot;10011&quot;&gt;&lt;property id=&quot;20148&quot; value=&quot;5&quot;/&gt;&lt;property id=&quot;20300&quot; value=&quot;Diapositive 8&quot;/&gt;&lt;property id=&quot;20307&quot; value=&quot;262&quot;/&gt;&lt;/object&gt;&lt;object type=&quot;3&quot; unique_id=&quot;10012&quot;&gt;&lt;property id=&quot;20148&quot; value=&quot;5&quot;/&gt;&lt;property id=&quot;20300&quot; value=&quot;Diapositive 9&quot;/&gt;&lt;property id=&quot;20307&quot; value=&quot;263&quot;/&gt;&lt;/object&gt;&lt;object type=&quot;3&quot; unique_id=&quot;10013&quot;&gt;&lt;property id=&quot;20148&quot; value=&quot;5&quot;/&gt;&lt;property id=&quot;20300&quot; value=&quot;Diapositive 10&quot;/&gt;&lt;property id=&quot;20307&quot; value=&quot;265&quot;/&gt;&lt;/object&gt;&lt;object type=&quot;3&quot; unique_id=&quot;10014&quot;&gt;&lt;property id=&quot;20148&quot; value=&quot;5&quot;/&gt;&lt;property id=&quot;20300&quot; value=&quot;Diapositive 11&quot;/&gt;&lt;property id=&quot;20307&quot; value=&quot;266&quot;/&gt;&lt;/object&gt;&lt;object type=&quot;3&quot; unique_id=&quot;10015&quot;&gt;&lt;property id=&quot;20148&quot; value=&quot;5&quot;/&gt;&lt;property id=&quot;20300&quot; value=&quot;Diapositive 12&quot;/&gt;&lt;property id=&quot;20307&quot; value=&quot;269&quot;/&gt;&lt;/object&gt;&lt;object type=&quot;3&quot; unique_id=&quot;10016&quot;&gt;&lt;property id=&quot;20148&quot; value=&quot;5&quot;/&gt;&lt;property id=&quot;20300&quot; value=&quot;Diapositive 13&quot;/&gt;&lt;property id=&quot;20307&quot; value=&quot;267&quot;/&gt;&lt;/object&gt;&lt;object type=&quot;3&quot; unique_id=&quot;10017&quot;&gt;&lt;property id=&quot;20148&quot; value=&quot;5&quot;/&gt;&lt;property id=&quot;20300&quot; value=&quot;Diapositive 14&quot;/&gt;&lt;property id=&quot;20307&quot; value=&quot;268&quot;/&gt;&lt;/object&gt;&lt;object type=&quot;3&quot; unique_id=&quot;10018&quot;&gt;&lt;property id=&quot;20148&quot; value=&quot;5&quot;/&gt;&lt;property id=&quot;20300&quot; value=&quot;Diapositive 15&quot;/&gt;&lt;property id=&quot;20307&quot; value=&quot;270&quot;/&gt;&lt;/object&gt;&lt;object type=&quot;3&quot; unique_id=&quot;10019&quot;&gt;&lt;property id=&quot;20148&quot; value=&quot;5&quot;/&gt;&lt;property id=&quot;20300&quot; value=&quot;Diapositive 16&quot;/&gt;&lt;property id=&quot;20307&quot; value=&quot;271&quot;/&gt;&lt;/object&gt;&lt;object type=&quot;3&quot; unique_id=&quot;10020&quot;&gt;&lt;property id=&quot;20148&quot; value=&quot;5&quot;/&gt;&lt;property id=&quot;20300&quot; value=&quot;Diapositive 17&quot;/&gt;&lt;property id=&quot;20307&quot; value=&quot;272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Grenob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505</Words>
  <Application>Microsoft Office PowerPoint</Application>
  <PresentationFormat>Affichage à l'écran (4:3)</PresentationFormat>
  <Paragraphs>119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Papier</vt:lpstr>
      <vt:lpstr>ThèmeGrenoble</vt:lpstr>
      <vt:lpstr>Le traitement chirurgical des tendinopathies des fibulaires (luxations exclues)</vt:lpstr>
      <vt:lpstr>Introduction</vt:lpstr>
      <vt:lpstr>Rappel anatomique</vt:lpstr>
      <vt:lpstr>Rappel clinique</vt:lpstr>
      <vt:lpstr>Traitement</vt:lpstr>
      <vt:lpstr>Diapositive 6</vt:lpstr>
      <vt:lpstr>La série </vt:lpstr>
      <vt:lpstr>Technique chirurgicale</vt:lpstr>
      <vt:lpstr>Technique chirurgicale</vt:lpstr>
      <vt:lpstr>Technique chirurgicale</vt:lpstr>
      <vt:lpstr>Technique chirurgicale</vt:lpstr>
      <vt:lpstr>Technique chirurgicale</vt:lpstr>
      <vt:lpstr>Méthode de révision</vt:lpstr>
      <vt:lpstr>Résultats</vt:lpstr>
      <vt:lpstr>La littérature</vt:lpstr>
      <vt:lpstr>Conclusion</vt:lpstr>
      <vt:lpstr>Diapositive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traitement chirurgical des tendinopathies des fibulaires (luxations exclues)</dc:title>
  <dc:creator>Wil</dc:creator>
  <cp:lastModifiedBy>Wil</cp:lastModifiedBy>
  <cp:revision>32</cp:revision>
  <dcterms:created xsi:type="dcterms:W3CDTF">2010-09-15T12:37:36Z</dcterms:created>
  <dcterms:modified xsi:type="dcterms:W3CDTF">2010-10-22T08:42:58Z</dcterms:modified>
</cp:coreProperties>
</file>